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70" r:id="rId4"/>
    <p:sldId id="259" r:id="rId5"/>
    <p:sldId id="261" r:id="rId6"/>
    <p:sldId id="257" r:id="rId7"/>
    <p:sldId id="269" r:id="rId8"/>
    <p:sldId id="264" r:id="rId9"/>
    <p:sldId id="260" r:id="rId10"/>
    <p:sldId id="266" r:id="rId11"/>
    <p:sldId id="271" r:id="rId12"/>
    <p:sldId id="268" r:id="rId13"/>
    <p:sldId id="265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29.01.20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4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THEME </a:t>
            </a:r>
            <a:r>
              <a:rPr lang="en-US" dirty="0" smtClean="0"/>
              <a:t>«</a:t>
            </a:r>
            <a:r>
              <a:rPr lang="ru-RU" dirty="0" smtClean="0"/>
              <a:t>…….</a:t>
            </a:r>
            <a:r>
              <a:rPr lang="en-US" dirty="0" smtClean="0"/>
              <a:t> Animal</a:t>
            </a:r>
            <a:r>
              <a:rPr lang="en-US" dirty="0" smtClean="0"/>
              <a:t>s</a:t>
            </a:r>
            <a:r>
              <a:rPr lang="ru-RU" dirty="0" smtClean="0"/>
              <a:t>.   </a:t>
            </a:r>
            <a:r>
              <a:rPr lang="ru-RU" dirty="0" smtClean="0"/>
              <a:t>……………</a:t>
            </a:r>
            <a:r>
              <a:rPr lang="en-US" dirty="0" smtClean="0"/>
              <a:t>”</a:t>
            </a:r>
            <a:endParaRPr lang="ru-RU" dirty="0"/>
          </a:p>
        </p:txBody>
      </p:sp>
      <p:pic>
        <p:nvPicPr>
          <p:cNvPr id="3075" name="Picture 3" descr="C:\Users\natavigtycbjyths\Desktop\Dikволк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1500175"/>
            <a:ext cx="4357718" cy="5357826"/>
          </a:xfrm>
          <a:prstGeom prst="rect">
            <a:avLst/>
          </a:prstGeom>
          <a:noFill/>
        </p:spPr>
      </p:pic>
      <p:pic>
        <p:nvPicPr>
          <p:cNvPr id="3079" name="Picture 7" descr="C:\Users\natavigtycbjyths\Desktop\лев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26" y="1500174"/>
            <a:ext cx="2428892" cy="2071702"/>
          </a:xfrm>
          <a:prstGeom prst="rect">
            <a:avLst/>
          </a:prstGeom>
          <a:noFill/>
        </p:spPr>
      </p:pic>
      <p:pic>
        <p:nvPicPr>
          <p:cNvPr id="3080" name="Picture 8" descr="C:\Users\natavigtycbjyths\Desktop\тигр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214282" y="1500174"/>
            <a:ext cx="2714644" cy="4625989"/>
          </a:xfrm>
          <a:prstGeom prst="rect">
            <a:avLst/>
          </a:prstGeom>
          <a:noFill/>
        </p:spPr>
      </p:pic>
      <p:pic>
        <p:nvPicPr>
          <p:cNvPr id="2" name="Picture 2" descr="C:\Users\natavigtycbjyths\Desktop\миша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86480" y="3571876"/>
            <a:ext cx="2643238" cy="3286124"/>
          </a:xfrm>
          <a:prstGeom prst="rect">
            <a:avLst/>
          </a:prstGeom>
          <a:noFill/>
        </p:spPr>
      </p:pic>
      <p:pic>
        <p:nvPicPr>
          <p:cNvPr id="1028" name="Picture 4" descr="C:\Users\natavigtycbjyths\Desktop\лис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4500570"/>
            <a:ext cx="2714676" cy="23574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natavigtycbjyths\Desktop\30.01.20\кроссворд.Приложение 4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5050" y="285728"/>
            <a:ext cx="5111750" cy="5786477"/>
          </a:xfrm>
          <a:prstGeom prst="rect">
            <a:avLst/>
          </a:prstGeom>
          <a:noFill/>
        </p:spPr>
      </p:pic>
      <p:pic>
        <p:nvPicPr>
          <p:cNvPr id="6" name="Picture 3" descr="C:\Users\natavigtycbjyths\Desktop\жив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85728"/>
            <a:ext cx="3429024" cy="57864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4" descr="C:\Users\natavigtycbjyths\Desktop\аним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28604"/>
            <a:ext cx="8286808" cy="57150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3575050" y="1928802"/>
          <a:ext cx="5111751" cy="42148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3917"/>
                <a:gridCol w="1650487"/>
                <a:gridCol w="1757347"/>
              </a:tblGrid>
              <a:tr h="609422">
                <a:tc>
                  <a:txBody>
                    <a:bodyPr/>
                    <a:lstStyle/>
                    <a:p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752430">
                <a:tc>
                  <a:txBody>
                    <a:bodyPr/>
                    <a:lstStyle/>
                    <a:p>
                      <a:r>
                        <a:rPr lang="ru-RU" dirty="0" smtClean="0"/>
                        <a:t>Урок мне понравился.</a:t>
                      </a:r>
                      <a:r>
                        <a:rPr lang="ru-RU" baseline="0" dirty="0" smtClean="0"/>
                        <a:t> Мне было легко и интересно.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Урок мне понравился, было сложно, но интересно.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Урок мне не понравился. Мне было сложно</a:t>
                      </a:r>
                      <a:r>
                        <a:rPr lang="ru-RU" baseline="0" dirty="0" smtClean="0"/>
                        <a:t> и неинтересно.</a:t>
                      </a:r>
                      <a:endParaRPr lang="ru-RU" dirty="0"/>
                    </a:p>
                  </a:txBody>
                  <a:tcPr/>
                </a:tc>
              </a:tr>
              <a:tr h="1852991">
                <a:tc>
                  <a:txBody>
                    <a:bodyPr/>
                    <a:lstStyle/>
                    <a:p>
                      <a:r>
                        <a:rPr lang="ru-RU" dirty="0" smtClean="0"/>
                        <a:t>Я могу рассказать о медведях.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Я не могу рассказать о медведях, но могу заполнить таблицу.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 меня много проблем. Я многого не знаю. Надо учить английский.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1328718" cy="46910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32" name="Picture 8" descr="C:\Users\natavigtycbjyths\Desktop\см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06" y="500043"/>
            <a:ext cx="1571636" cy="1928826"/>
          </a:xfrm>
          <a:prstGeom prst="rect">
            <a:avLst/>
          </a:prstGeom>
          <a:noFill/>
        </p:spPr>
      </p:pic>
      <p:pic>
        <p:nvPicPr>
          <p:cNvPr id="1040" name="Picture 16" descr="C:\Users\natavigtycbjyths\Desktop\см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92" y="571481"/>
            <a:ext cx="1571636" cy="1857387"/>
          </a:xfrm>
          <a:prstGeom prst="rect">
            <a:avLst/>
          </a:prstGeom>
          <a:noFill/>
        </p:spPr>
      </p:pic>
      <p:pic>
        <p:nvPicPr>
          <p:cNvPr id="1041" name="Picture 17" descr="C:\Users\natavigtycbjyths\Desktop\см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57818" y="357166"/>
            <a:ext cx="1500197" cy="2071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en-US" sz="3400" dirty="0" smtClean="0">
                <a:solidFill>
                  <a:srgbClr val="FF0000"/>
                </a:solidFill>
              </a:rPr>
              <a:t> Grammar test</a:t>
            </a:r>
            <a:endParaRPr lang="ru-RU" sz="34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dirty="0" smtClean="0"/>
              <a:t> </a:t>
            </a:r>
            <a:endParaRPr lang="ru-RU" dirty="0" smtClean="0"/>
          </a:p>
          <a:p>
            <a:pPr algn="ctr">
              <a:buNone/>
            </a:pPr>
            <a:r>
              <a:rPr lang="en-US" i="1" dirty="0" smtClean="0"/>
              <a:t>              </a:t>
            </a:r>
            <a:r>
              <a:rPr lang="en-US" b="1" i="1" dirty="0" smtClean="0"/>
              <a:t>Mark the right answer:</a:t>
            </a:r>
            <a:endParaRPr lang="ru-RU" b="1" dirty="0" smtClean="0"/>
          </a:p>
          <a:p>
            <a:pPr lvl="0"/>
            <a:r>
              <a:rPr lang="en-US" dirty="0" smtClean="0"/>
              <a:t>A wolf (has, is, are) strong and aggressive.</a:t>
            </a:r>
            <a:endParaRPr lang="ru-RU" dirty="0" smtClean="0"/>
          </a:p>
          <a:p>
            <a:pPr lvl="0"/>
            <a:r>
              <a:rPr lang="en-US" dirty="0" smtClean="0"/>
              <a:t>Cats  like (a mouse, mice).</a:t>
            </a:r>
            <a:endParaRPr lang="ru-RU" dirty="0" smtClean="0"/>
          </a:p>
          <a:p>
            <a:pPr lvl="0"/>
            <a:r>
              <a:rPr lang="en-US" dirty="0" smtClean="0"/>
              <a:t>A giraffe has (a, an, -) long neck.</a:t>
            </a:r>
            <a:endParaRPr lang="ru-RU" dirty="0" smtClean="0"/>
          </a:p>
          <a:p>
            <a:pPr lvl="0"/>
            <a:r>
              <a:rPr lang="en-US" dirty="0" smtClean="0"/>
              <a:t>The rhino has a  (hood, horn) on its nose.</a:t>
            </a:r>
            <a:endParaRPr lang="ru-RU" dirty="0" smtClean="0"/>
          </a:p>
          <a:p>
            <a:pPr lvl="0"/>
            <a:r>
              <a:rPr lang="en-US" dirty="0" smtClean="0"/>
              <a:t>A dog can (fly, swim).</a:t>
            </a:r>
            <a:endParaRPr lang="ru-RU" dirty="0" smtClean="0"/>
          </a:p>
          <a:p>
            <a:pPr lvl="0"/>
            <a:r>
              <a:rPr lang="en-US" dirty="0" smtClean="0"/>
              <a:t>A crocodile (have, has, is) sharp (tooth, teeth).</a:t>
            </a:r>
            <a:endParaRPr lang="ru-RU" dirty="0" smtClean="0"/>
          </a:p>
          <a:p>
            <a:pPr lvl="0"/>
            <a:r>
              <a:rPr lang="en-US" dirty="0" smtClean="0"/>
              <a:t>(A mouse, mice) lives in the house.</a:t>
            </a:r>
            <a:endParaRPr lang="ru-RU" dirty="0" smtClean="0"/>
          </a:p>
          <a:p>
            <a:pPr lvl="0"/>
            <a:r>
              <a:rPr lang="en-US" dirty="0" smtClean="0"/>
              <a:t>The elephant (eat, eats) grass and bananas.</a:t>
            </a:r>
            <a:endParaRPr lang="ru-RU" dirty="0" smtClean="0"/>
          </a:p>
          <a:p>
            <a:r>
              <a:rPr lang="en-US" dirty="0" smtClean="0"/>
              <a:t>9. (A, an) elephant is a strong and big (animal, animals).</a:t>
            </a:r>
            <a:endParaRPr lang="ru-RU" dirty="0" smtClean="0"/>
          </a:p>
          <a:p>
            <a:r>
              <a:rPr lang="en-US" dirty="0" smtClean="0"/>
              <a:t>10. The bee ( give, gives ) us honey 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285728"/>
            <a:ext cx="3008313" cy="584043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natavigtycbjyths\Desktop\v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85728"/>
            <a:ext cx="3000395" cy="2143140"/>
          </a:xfrm>
          <a:prstGeom prst="rect">
            <a:avLst/>
          </a:prstGeom>
          <a:noFill/>
        </p:spPr>
      </p:pic>
      <p:pic>
        <p:nvPicPr>
          <p:cNvPr id="1027" name="Picture 3" descr="C:\Users\natavigtycbjyths\Desktop\лев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2071679"/>
            <a:ext cx="3000396" cy="2500330"/>
          </a:xfrm>
          <a:prstGeom prst="rect">
            <a:avLst/>
          </a:prstGeom>
          <a:noFill/>
        </p:spPr>
      </p:pic>
      <p:pic>
        <p:nvPicPr>
          <p:cNvPr id="1028" name="Picture 4" descr="C:\Users\natavigtycbjyths\Desktop\ан1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4357694"/>
            <a:ext cx="3000396" cy="1785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/>
              <a:t>     THEME </a:t>
            </a:r>
            <a:br>
              <a:rPr lang="en-US" sz="3600" dirty="0" smtClean="0"/>
            </a:br>
            <a:r>
              <a:rPr lang="en-US" sz="3600" dirty="0" smtClean="0"/>
              <a:t> “ A   BEAR” </a:t>
            </a:r>
            <a:r>
              <a:rPr lang="en-US" dirty="0" smtClean="0"/>
              <a:t>                    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Kamchatka [</a:t>
            </a:r>
            <a:r>
              <a:rPr lang="en-US" dirty="0" err="1" smtClean="0"/>
              <a:t>kæmˈʧætkə</a:t>
            </a:r>
            <a:r>
              <a:rPr lang="en-US" dirty="0" smtClean="0"/>
              <a:t>]</a:t>
            </a:r>
          </a:p>
          <a:p>
            <a:r>
              <a:rPr lang="en-US" dirty="0" smtClean="0"/>
              <a:t>Bear   [</a:t>
            </a:r>
            <a:r>
              <a:rPr lang="en-US" dirty="0" err="1" smtClean="0"/>
              <a:t>beə</a:t>
            </a:r>
            <a:r>
              <a:rPr lang="en-US" dirty="0" smtClean="0"/>
              <a:t>(r)]</a:t>
            </a:r>
          </a:p>
          <a:p>
            <a:r>
              <a:rPr lang="en-US" dirty="0" smtClean="0"/>
              <a:t>Giant   [ˈ</a:t>
            </a:r>
            <a:r>
              <a:rPr lang="en-US" dirty="0" err="1" smtClean="0"/>
              <a:t>dʒaɪənt</a:t>
            </a:r>
            <a:r>
              <a:rPr lang="en-US" dirty="0" smtClean="0"/>
              <a:t>]</a:t>
            </a:r>
          </a:p>
          <a:p>
            <a:r>
              <a:rPr lang="en-US" dirty="0" smtClean="0"/>
              <a:t>Weigh   [</a:t>
            </a:r>
            <a:r>
              <a:rPr lang="en-US" dirty="0" err="1" smtClean="0"/>
              <a:t>weɪ</a:t>
            </a:r>
            <a:r>
              <a:rPr lang="en-US" dirty="0" smtClean="0"/>
              <a:t>]</a:t>
            </a:r>
          </a:p>
          <a:p>
            <a:r>
              <a:rPr lang="en-US" dirty="0" smtClean="0"/>
              <a:t>Kilogram[ˈ</a:t>
            </a:r>
            <a:r>
              <a:rPr lang="en-US" dirty="0" err="1" smtClean="0"/>
              <a:t>kɪləɡræm</a:t>
            </a:r>
            <a:r>
              <a:rPr lang="en-US" dirty="0" smtClean="0"/>
              <a:t>]</a:t>
            </a:r>
          </a:p>
          <a:p>
            <a:r>
              <a:rPr lang="en-US" dirty="0" smtClean="0"/>
              <a:t>Big  Tooth [</a:t>
            </a:r>
            <a:r>
              <a:rPr lang="en-US" dirty="0" err="1" smtClean="0"/>
              <a:t>tu</a:t>
            </a:r>
            <a:r>
              <a:rPr lang="en-US" dirty="0" smtClean="0"/>
              <a:t>ː</a:t>
            </a:r>
            <a:r>
              <a:rPr lang="el-GR" dirty="0" smtClean="0"/>
              <a:t>θ]</a:t>
            </a:r>
            <a:r>
              <a:rPr lang="en-US" dirty="0" smtClean="0"/>
              <a:t> Teeth [</a:t>
            </a:r>
            <a:r>
              <a:rPr lang="en-US" dirty="0" err="1" smtClean="0"/>
              <a:t>ti</a:t>
            </a:r>
            <a:r>
              <a:rPr lang="en-US" dirty="0" smtClean="0"/>
              <a:t>ː</a:t>
            </a:r>
            <a:r>
              <a:rPr lang="el-GR" dirty="0" smtClean="0"/>
              <a:t>θ]</a:t>
            </a:r>
            <a:endParaRPr lang="en-US" dirty="0" smtClean="0"/>
          </a:p>
          <a:p>
            <a:r>
              <a:rPr lang="en-US" dirty="0" smtClean="0"/>
              <a:t>Sharp [</a:t>
            </a:r>
            <a:r>
              <a:rPr lang="en-US" dirty="0" err="1" smtClean="0"/>
              <a:t>ʃɑːp</a:t>
            </a:r>
            <a:r>
              <a:rPr lang="en-US" dirty="0" smtClean="0"/>
              <a:t>] claws  [</a:t>
            </a:r>
            <a:r>
              <a:rPr lang="en-US" dirty="0" err="1" smtClean="0"/>
              <a:t>klɔːz</a:t>
            </a:r>
            <a:r>
              <a:rPr lang="en-US" dirty="0" smtClean="0"/>
              <a:t>]</a:t>
            </a:r>
          </a:p>
          <a:p>
            <a:r>
              <a:rPr lang="en-US" dirty="0" smtClean="0"/>
              <a:t>Thick  </a:t>
            </a:r>
            <a:r>
              <a:rPr lang="el-GR" dirty="0" smtClean="0"/>
              <a:t>[θ</a:t>
            </a:r>
            <a:r>
              <a:rPr lang="en-US" dirty="0" err="1" smtClean="0"/>
              <a:t>ɪk</a:t>
            </a:r>
            <a:r>
              <a:rPr lang="en-US" dirty="0" smtClean="0"/>
              <a:t>] forests [ˈ</a:t>
            </a:r>
            <a:r>
              <a:rPr lang="en-US" dirty="0" err="1" smtClean="0"/>
              <a:t>fɒrɪsts</a:t>
            </a:r>
            <a:r>
              <a:rPr lang="en-US" dirty="0" smtClean="0"/>
              <a:t>]</a:t>
            </a:r>
          </a:p>
          <a:p>
            <a:r>
              <a:rPr lang="en-US" dirty="0" smtClean="0"/>
              <a:t>Berries [ˈ</a:t>
            </a:r>
            <a:r>
              <a:rPr lang="en-US" dirty="0" err="1" smtClean="0"/>
              <a:t>ber.iz</a:t>
            </a:r>
            <a:r>
              <a:rPr lang="en-US" dirty="0" smtClean="0"/>
              <a:t>], nuts [</a:t>
            </a:r>
            <a:r>
              <a:rPr lang="en-US" dirty="0" err="1" smtClean="0"/>
              <a:t>nʌts</a:t>
            </a:r>
            <a:r>
              <a:rPr lang="en-US" dirty="0" smtClean="0"/>
              <a:t>]</a:t>
            </a:r>
          </a:p>
          <a:p>
            <a:r>
              <a:rPr lang="en-US" dirty="0" smtClean="0"/>
              <a:t>Roots </a:t>
            </a:r>
            <a:r>
              <a:rPr lang="ru-RU" dirty="0" smtClean="0"/>
              <a:t> </a:t>
            </a:r>
            <a:r>
              <a:rPr lang="ru-RU" dirty="0" err="1" smtClean="0"/>
              <a:t>[ruːt</a:t>
            </a:r>
            <a:r>
              <a:rPr lang="en-US" dirty="0" smtClean="0"/>
              <a:t>s</a:t>
            </a:r>
            <a:r>
              <a:rPr lang="ru-RU" dirty="0" smtClean="0"/>
              <a:t>] </a:t>
            </a:r>
            <a:r>
              <a:rPr lang="en-US" dirty="0" smtClean="0"/>
              <a:t>, fish [</a:t>
            </a:r>
            <a:r>
              <a:rPr lang="en-US" dirty="0" err="1" smtClean="0"/>
              <a:t>fɪʃ</a:t>
            </a:r>
            <a:r>
              <a:rPr lang="en-US" dirty="0" smtClean="0"/>
              <a:t>]</a:t>
            </a:r>
            <a:endParaRPr lang="ru-RU" dirty="0" smtClean="0"/>
          </a:p>
          <a:p>
            <a:r>
              <a:rPr lang="en-US" dirty="0" smtClean="0"/>
              <a:t>Den  [den] </a:t>
            </a:r>
            <a:endParaRPr lang="ru-RU" dirty="0" smtClean="0"/>
          </a:p>
          <a:p>
            <a:r>
              <a:rPr lang="en-US" dirty="0" smtClean="0"/>
              <a:t>Habitat [ˈ</a:t>
            </a:r>
            <a:r>
              <a:rPr lang="en-US" dirty="0" err="1" smtClean="0"/>
              <a:t>hæb.ɪ.tæt</a:t>
            </a:r>
            <a:r>
              <a:rPr lang="en-US" dirty="0" smtClean="0"/>
              <a:t>]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C:\Users\natavigtycbjyths\Desktop\медв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00174"/>
            <a:ext cx="3071834" cy="49292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Контроль Д</a:t>
            </a:r>
            <a:r>
              <a:rPr lang="en-US" dirty="0" smtClean="0"/>
              <a:t>/</a:t>
            </a:r>
            <a:r>
              <a:rPr lang="ru-RU" dirty="0" smtClean="0"/>
              <a:t>З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1.Find and read sentences about bears’ </a:t>
            </a:r>
            <a:r>
              <a:rPr lang="en-US" dirty="0" smtClean="0">
                <a:solidFill>
                  <a:srgbClr val="FF0000"/>
                </a:solidFill>
              </a:rPr>
              <a:t>appearance</a:t>
            </a:r>
            <a:r>
              <a:rPr lang="en-US" dirty="0" smtClean="0"/>
              <a:t>.</a:t>
            </a:r>
          </a:p>
          <a:p>
            <a:r>
              <a:rPr lang="en-US" dirty="0" smtClean="0"/>
              <a:t>2. Find and read sentences about their </a:t>
            </a:r>
            <a:r>
              <a:rPr lang="en-US" dirty="0" smtClean="0">
                <a:solidFill>
                  <a:srgbClr val="FF0000"/>
                </a:solidFill>
              </a:rPr>
              <a:t>habitat</a:t>
            </a:r>
            <a:r>
              <a:rPr lang="en-US" dirty="0" smtClean="0"/>
              <a:t>.</a:t>
            </a:r>
          </a:p>
          <a:p>
            <a:r>
              <a:rPr lang="en-US" dirty="0" smtClean="0"/>
              <a:t>3. Find and read sentences </a:t>
            </a:r>
            <a:r>
              <a:rPr lang="en-US" smtClean="0"/>
              <a:t>about </a:t>
            </a:r>
            <a:r>
              <a:rPr lang="en-US" smtClean="0"/>
              <a:t>bears’ </a:t>
            </a:r>
            <a:r>
              <a:rPr lang="en-US" dirty="0" smtClean="0">
                <a:solidFill>
                  <a:srgbClr val="FF0000"/>
                </a:solidFill>
              </a:rPr>
              <a:t>food</a:t>
            </a:r>
            <a:r>
              <a:rPr lang="en-US" dirty="0" smtClean="0"/>
              <a:t>.</a:t>
            </a:r>
          </a:p>
          <a:p>
            <a:r>
              <a:rPr lang="en-US" dirty="0" smtClean="0"/>
              <a:t>4. Find and read sentences </a:t>
            </a:r>
          </a:p>
          <a:p>
            <a:pPr>
              <a:buNone/>
            </a:pPr>
            <a:r>
              <a:rPr lang="en-US" dirty="0" smtClean="0"/>
              <a:t>    about their </a:t>
            </a:r>
            <a:r>
              <a:rPr lang="en-US" dirty="0" smtClean="0">
                <a:solidFill>
                  <a:srgbClr val="FF0000"/>
                </a:solidFill>
              </a:rPr>
              <a:t>winter</a:t>
            </a:r>
            <a:r>
              <a:rPr lang="en-US" dirty="0" smtClean="0"/>
              <a:t> sleep.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natavigtycbjyths\Desktop\берлог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736"/>
            <a:ext cx="3500462" cy="46577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does a bear look like?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sz="3600" dirty="0" smtClean="0"/>
              <a:t>Is the Kamchatka bear small or big?</a:t>
            </a:r>
          </a:p>
          <a:p>
            <a:r>
              <a:rPr lang="en-US" sz="3600" dirty="0" smtClean="0"/>
              <a:t>What is its weight? / How much does it weigh?</a:t>
            </a:r>
          </a:p>
          <a:p>
            <a:r>
              <a:rPr lang="en-US" sz="3600" dirty="0" smtClean="0"/>
              <a:t>What </a:t>
            </a:r>
            <a:r>
              <a:rPr lang="en-US" sz="3600" dirty="0" err="1" smtClean="0"/>
              <a:t>colour</a:t>
            </a:r>
            <a:r>
              <a:rPr lang="en-US" sz="3600" dirty="0" smtClean="0"/>
              <a:t> is  a bear?</a:t>
            </a:r>
          </a:p>
          <a:p>
            <a:r>
              <a:rPr lang="en-US" sz="3600" dirty="0" smtClean="0"/>
              <a:t>What teeth does it have?</a:t>
            </a:r>
          </a:p>
          <a:p>
            <a:r>
              <a:rPr lang="en-US" sz="3600" dirty="0" smtClean="0"/>
              <a:t>What are its claws?</a:t>
            </a:r>
          </a:p>
          <a:p>
            <a:r>
              <a:rPr lang="en-US" sz="3600" dirty="0" smtClean="0"/>
              <a:t> Are bears wild and dangerous?</a:t>
            </a:r>
            <a:endParaRPr lang="ru-RU" sz="3600" dirty="0"/>
          </a:p>
        </p:txBody>
      </p:sp>
      <p:pic>
        <p:nvPicPr>
          <p:cNvPr id="4099" name="Picture 3" descr="C:\Users\natavigtycbjyths\Desktop\v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00174"/>
            <a:ext cx="3000395" cy="4000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Bears’ habitat</a:t>
            </a:r>
            <a:r>
              <a:rPr lang="en-US" sz="2800" b="0" dirty="0" smtClean="0"/>
              <a:t> [ˈ</a:t>
            </a:r>
            <a:r>
              <a:rPr lang="en-US" sz="2800" b="0" dirty="0" err="1" smtClean="0"/>
              <a:t>hæb.ɪ.tæt</a:t>
            </a:r>
            <a:r>
              <a:rPr lang="en-US" b="0" dirty="0" smtClean="0"/>
              <a:t>]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Where do Kamchatka's bears live?</a:t>
            </a:r>
          </a:p>
          <a:p>
            <a:r>
              <a:rPr lang="en-US" sz="4000" dirty="0" smtClean="0"/>
              <a:t>What do they eat in summer?</a:t>
            </a:r>
          </a:p>
          <a:p>
            <a:r>
              <a:rPr lang="en-US" sz="4000" dirty="0" smtClean="0"/>
              <a:t>Do they swim well?</a:t>
            </a:r>
          </a:p>
          <a:p>
            <a:r>
              <a:rPr lang="en-US" sz="4000" dirty="0" smtClean="0"/>
              <a:t>Where do they live in winter?</a:t>
            </a:r>
            <a:endParaRPr lang="ru-RU" sz="40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natavigtycbjyths\Desktop\м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1" y="1428736"/>
            <a:ext cx="3286147" cy="47863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3643306" y="928670"/>
          <a:ext cx="5111750" cy="4516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1768"/>
                <a:gridCol w="2539982"/>
              </a:tblGrid>
              <a:tr h="706530"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rgbClr val="FF0000"/>
                          </a:solidFill>
                        </a:rPr>
                        <a:t>FACT FILE</a:t>
                      </a:r>
                      <a:endParaRPr lang="ru-RU" sz="28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smtClean="0">
                          <a:solidFill>
                            <a:srgbClr val="FF0000"/>
                          </a:solidFill>
                        </a:rPr>
                        <a:t>BEAR</a:t>
                      </a:r>
                      <a:endParaRPr lang="ru-RU" sz="28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716343">
                <a:tc>
                  <a:txBody>
                    <a:bodyPr/>
                    <a:lstStyle/>
                    <a:p>
                      <a:r>
                        <a:rPr lang="en-US" sz="2400" dirty="0" err="1" smtClean="0"/>
                        <a:t>Colour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16343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Weight</a:t>
                      </a:r>
                    </a:p>
                    <a:p>
                      <a:r>
                        <a:rPr lang="en-US" sz="24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Height </a:t>
                      </a:r>
                      <a:r>
                        <a:rPr lang="en-US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[</a:t>
                      </a:r>
                      <a:r>
                        <a:rPr lang="en-US" sz="24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haɪt</a:t>
                      </a:r>
                      <a:r>
                        <a:rPr lang="en-US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16343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Home/ Habitat</a:t>
                      </a:r>
                      <a:r>
                        <a:rPr lang="ru-RU" sz="2400" dirty="0" smtClean="0"/>
                        <a:t> (</a:t>
                      </a:r>
                      <a:r>
                        <a:rPr lang="en-US" sz="2400" dirty="0" smtClean="0"/>
                        <a:t>in</a:t>
                      </a:r>
                      <a:r>
                        <a:rPr lang="en-US" sz="2400" baseline="0" dirty="0" smtClean="0"/>
                        <a:t> summer)</a:t>
                      </a:r>
                    </a:p>
                    <a:p>
                      <a:r>
                        <a:rPr lang="en-US" sz="2400" baseline="0" dirty="0" smtClean="0"/>
                        <a:t>In  winter</a:t>
                      </a:r>
                      <a:endParaRPr lang="ru-RU" sz="2400" dirty="0" smtClean="0"/>
                    </a:p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16343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Food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natavigtycbjyths\Desktop\медведь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428625"/>
            <a:ext cx="3286148" cy="57150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Do Grammar Exercises: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dirty="0" smtClean="0"/>
              <a:t>I sleep -- he ………</a:t>
            </a:r>
          </a:p>
          <a:p>
            <a:pPr lvl="0"/>
            <a:r>
              <a:rPr lang="en-US" dirty="0" smtClean="0"/>
              <a:t>We eat – she……</a:t>
            </a:r>
          </a:p>
          <a:p>
            <a:pPr lvl="0"/>
            <a:r>
              <a:rPr lang="en-US" dirty="0" smtClean="0"/>
              <a:t>I swim – it ………</a:t>
            </a:r>
          </a:p>
          <a:p>
            <a:pPr lvl="0"/>
            <a:r>
              <a:rPr lang="en-US" dirty="0" smtClean="0"/>
              <a:t>They live – he ……..</a:t>
            </a:r>
          </a:p>
          <a:p>
            <a:pPr lvl="0"/>
            <a:r>
              <a:rPr lang="en-US" dirty="0" smtClean="0"/>
              <a:t>I catch – it …………..</a:t>
            </a:r>
          </a:p>
          <a:p>
            <a:pPr lvl="0"/>
            <a:endParaRPr lang="en-US" dirty="0" smtClean="0"/>
          </a:p>
          <a:p>
            <a:pPr lvl="0"/>
            <a:r>
              <a:rPr lang="en-US" dirty="0" smtClean="0"/>
              <a:t>1. The Kamchatka bear (   live ) in Russia. </a:t>
            </a:r>
            <a:endParaRPr lang="ru-RU" dirty="0" smtClean="0"/>
          </a:p>
          <a:p>
            <a:pPr lvl="0"/>
            <a:r>
              <a:rPr lang="en-US" dirty="0" smtClean="0"/>
              <a:t>2. The brown bear (weigh)  400 kg.</a:t>
            </a:r>
            <a:endParaRPr lang="ru-RU" dirty="0" smtClean="0"/>
          </a:p>
          <a:p>
            <a:pPr lvl="0"/>
            <a:r>
              <a:rPr lang="en-US" dirty="0" smtClean="0"/>
              <a:t>2. The bears  ( live ) in the forests,  next to the rivers.</a:t>
            </a:r>
            <a:endParaRPr lang="ru-RU" dirty="0" smtClean="0"/>
          </a:p>
          <a:p>
            <a:pPr lvl="0"/>
            <a:r>
              <a:rPr lang="en-US" dirty="0" smtClean="0"/>
              <a:t>3. The  brown bear  (  eat ) berries, nuts and roots.</a:t>
            </a:r>
            <a:endParaRPr lang="ru-RU" dirty="0" smtClean="0"/>
          </a:p>
          <a:p>
            <a:pPr lvl="0"/>
            <a:r>
              <a:rPr lang="en-US" dirty="0" smtClean="0"/>
              <a:t>4. A  bear   (  swim  )  very well. </a:t>
            </a:r>
            <a:endParaRPr lang="ru-RU" dirty="0" smtClean="0"/>
          </a:p>
          <a:p>
            <a:pPr lvl="0"/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C:\Users\natavigtycbjyths\Desktop\v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428736"/>
            <a:ext cx="3071834" cy="46434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relax and have a rest</a:t>
            </a:r>
            <a:endParaRPr lang="ru-RU" dirty="0"/>
          </a:p>
        </p:txBody>
      </p:sp>
      <p:pic>
        <p:nvPicPr>
          <p:cNvPr id="5" name="Picture 2" descr="C:\Documents and Settings\Admin\Рабочий стол\анимация\784682-693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22" y="1643050"/>
            <a:ext cx="2786082" cy="25717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Documents and Settings\Admin\Рабочий стол\анимация\47fd8e0415d4999404599befe41ed95b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1" y="4071942"/>
            <a:ext cx="3571900" cy="235745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Documents and Settings\Admin\Рабочий стол\анимация\726072_hhg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82" y="1071546"/>
            <a:ext cx="2857520" cy="25717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Documents and Settings\Admin\Рабочий стол\анимация\74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496" y="4286256"/>
            <a:ext cx="4000528" cy="21431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Documents and Settings\Admin\Рабочий стол\анимация\fb7cb75b62493de37aae79c9054eaf9b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26" y="1000108"/>
            <a:ext cx="3071834" cy="29289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603134137"/>
      </p:ext>
    </p:extLst>
  </p:cSld>
  <p:clrMapOvr>
    <a:masterClrMapping/>
  </p:clrMapOvr>
  <p:transition spd="slow" advClick="0" advTm="825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 the Tasks: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b="1" dirty="0" smtClean="0"/>
              <a:t>TASK </a:t>
            </a:r>
            <a:r>
              <a:rPr lang="ru-RU" b="1" dirty="0" smtClean="0"/>
              <a:t>№1</a:t>
            </a:r>
            <a:r>
              <a:rPr lang="en-US" b="1" dirty="0" smtClean="0"/>
              <a:t>.</a:t>
            </a:r>
            <a:r>
              <a:rPr lang="en-US" dirty="0" smtClean="0"/>
              <a:t> </a:t>
            </a:r>
            <a:r>
              <a:rPr lang="ru-RU" dirty="0" smtClean="0"/>
              <a:t>Выполни задание </a:t>
            </a:r>
            <a:r>
              <a:rPr lang="ru-RU" b="1" dirty="0" smtClean="0"/>
              <a:t>на</a:t>
            </a:r>
            <a:r>
              <a:rPr lang="en-US" b="1" dirty="0" smtClean="0"/>
              <a:t> "4".</a:t>
            </a:r>
            <a:r>
              <a:rPr lang="en-US" dirty="0" smtClean="0"/>
              <a:t> </a:t>
            </a:r>
            <a:r>
              <a:rPr lang="ru-RU" dirty="0" smtClean="0"/>
              <a:t>Заполни пропуски, закончи предложения.</a:t>
            </a:r>
          </a:p>
          <a:p>
            <a:r>
              <a:rPr lang="en-US" dirty="0" smtClean="0"/>
              <a:t>1. Name the animal. It's    ............</a:t>
            </a:r>
            <a:endParaRPr lang="ru-RU" dirty="0" smtClean="0"/>
          </a:p>
          <a:p>
            <a:r>
              <a:rPr lang="en-US" dirty="0" smtClean="0"/>
              <a:t>2. What does a bear look like?    It is...........</a:t>
            </a:r>
            <a:endParaRPr lang="ru-RU" dirty="0" smtClean="0"/>
          </a:p>
          <a:p>
            <a:r>
              <a:rPr lang="en-US" dirty="0" smtClean="0"/>
              <a:t>3. What do  bears eat?      Bears  eat ..........</a:t>
            </a:r>
            <a:endParaRPr lang="ru-RU" dirty="0" smtClean="0"/>
          </a:p>
          <a:p>
            <a:r>
              <a:rPr lang="en-US" dirty="0" smtClean="0"/>
              <a:t>4. Where do bears live?  In summer they live in.........................................., but in winter bears sleep in ............</a:t>
            </a:r>
            <a:endParaRPr lang="ru-RU" dirty="0" smtClean="0"/>
          </a:p>
          <a:p>
            <a:r>
              <a:rPr lang="en-US" b="1" dirty="0" smtClean="0"/>
              <a:t>Task </a:t>
            </a:r>
            <a:r>
              <a:rPr lang="ru-RU" b="1" dirty="0" smtClean="0"/>
              <a:t>№2</a:t>
            </a:r>
            <a:r>
              <a:rPr lang="ru-RU" dirty="0" smtClean="0"/>
              <a:t>.Выполни задание </a:t>
            </a:r>
            <a:r>
              <a:rPr lang="ru-RU" b="1" dirty="0" smtClean="0"/>
              <a:t>на "5"</a:t>
            </a:r>
            <a:r>
              <a:rPr lang="ru-RU" dirty="0" smtClean="0"/>
              <a:t> и расскажи по-английски о медведях Камчатки. Начни со слов </a:t>
            </a:r>
            <a:r>
              <a:rPr lang="en-US" dirty="0" smtClean="0"/>
              <a:t>''The Kamchatka brown bear is VERY big.............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425</Words>
  <PresentationFormat>Экран (4:3)</PresentationFormat>
  <Paragraphs>80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THEME «……. Animals.   ……………”</vt:lpstr>
      <vt:lpstr>     THEME   “ A   BEAR”                       </vt:lpstr>
      <vt:lpstr>Контроль Д/З</vt:lpstr>
      <vt:lpstr>What does a bear look like?</vt:lpstr>
      <vt:lpstr>Bears’ habitat [ˈhæb.ɪ.tæt]</vt:lpstr>
      <vt:lpstr>Слайд 6</vt:lpstr>
      <vt:lpstr>Do Grammar Exercises:</vt:lpstr>
      <vt:lpstr>Let’s relax and have a rest</vt:lpstr>
      <vt:lpstr>Do the Tasks: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Наталья Стеблина</dc:creator>
  <cp:lastModifiedBy>Наталья Стеблина</cp:lastModifiedBy>
  <cp:revision>39</cp:revision>
  <dcterms:created xsi:type="dcterms:W3CDTF">2020-01-27T08:19:38Z</dcterms:created>
  <dcterms:modified xsi:type="dcterms:W3CDTF">2020-01-29T16:07:10Z</dcterms:modified>
</cp:coreProperties>
</file>